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</p:sldIdLst>
  <p:sldSz cy="13716000" cx="24377650"/>
  <p:notesSz cx="6858000" cy="9144000"/>
  <p:embeddedFontLst>
    <p:embeddedFont>
      <p:font typeface="Roboto Thin"/>
      <p:regular r:id="rId37"/>
      <p:bold r:id="rId38"/>
      <p:italic r:id="rId39"/>
      <p:boldItalic r:id="rId40"/>
    </p:embeddedFont>
    <p:embeddedFont>
      <p:font typeface="Roboto Black"/>
      <p:bold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Amatic SC"/>
      <p:regular r:id="rId51"/>
      <p:bold r:id="rId52"/>
    </p:embeddedFont>
    <p:embeddedFont>
      <p:font typeface="Inconsolata"/>
      <p:regular r:id="rId53"/>
      <p:bold r:id="rId54"/>
    </p:embeddedFont>
    <p:embeddedFont>
      <p:font typeface="Poppins"/>
      <p:regular r:id="rId55"/>
      <p:bold r:id="rId56"/>
      <p:italic r:id="rId57"/>
      <p:boldItalic r:id="rId58"/>
    </p:embeddedFont>
    <p:embeddedFont>
      <p:font typeface="Lato Light"/>
      <p:regular r:id="rId59"/>
      <p:bold r:id="rId60"/>
      <p:italic r:id="rId61"/>
      <p:boldItalic r:id="rId62"/>
    </p:embeddedFont>
    <p:embeddedFont>
      <p:font typeface="Poppins Medium"/>
      <p:regular r:id="rId63"/>
      <p:bold r:id="rId64"/>
      <p:italic r:id="rId65"/>
      <p:boldItalic r:id="rId66"/>
    </p:embeddedFont>
    <p:embeddedFont>
      <p:font typeface="Roboto Light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C12A60-2CEC-4A01-B1A5-52FED8AFDD2B}">
  <a:tblStyle styleId="{C0C12A60-2CEC-4A01-B1A5-52FED8AFDD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Italic.fntdata"/><Relationship Id="rId42" Type="http://schemas.openxmlformats.org/officeDocument/2006/relationships/font" Target="fonts/RobotoBlack-boldItalic.fntdata"/><Relationship Id="rId41" Type="http://schemas.openxmlformats.org/officeDocument/2006/relationships/font" Target="fonts/RobotoBlack-bold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71" Type="http://schemas.openxmlformats.org/officeDocument/2006/relationships/font" Target="fonts/HelveticaNeue-regular.fntdata"/><Relationship Id="rId70" Type="http://schemas.openxmlformats.org/officeDocument/2006/relationships/font" Target="fonts/RobotoLight-boldItalic.fntdata"/><Relationship Id="rId37" Type="http://schemas.openxmlformats.org/officeDocument/2006/relationships/font" Target="fonts/RobotoThin-regular.fntdata"/><Relationship Id="rId36" Type="http://schemas.openxmlformats.org/officeDocument/2006/relationships/slide" Target="slides/slide27.xml"/><Relationship Id="rId39" Type="http://schemas.openxmlformats.org/officeDocument/2006/relationships/font" Target="fonts/RobotoThin-italic.fntdata"/><Relationship Id="rId38" Type="http://schemas.openxmlformats.org/officeDocument/2006/relationships/font" Target="fonts/RobotoThin-bold.fntdata"/><Relationship Id="rId62" Type="http://schemas.openxmlformats.org/officeDocument/2006/relationships/font" Target="fonts/LatoLight-boldItalic.fntdata"/><Relationship Id="rId61" Type="http://schemas.openxmlformats.org/officeDocument/2006/relationships/font" Target="fonts/LatoLight-italic.fntdata"/><Relationship Id="rId20" Type="http://schemas.openxmlformats.org/officeDocument/2006/relationships/slide" Target="slides/slide11.xml"/><Relationship Id="rId64" Type="http://schemas.openxmlformats.org/officeDocument/2006/relationships/font" Target="fonts/PoppinsMedium-bold.fntdata"/><Relationship Id="rId63" Type="http://schemas.openxmlformats.org/officeDocument/2006/relationships/font" Target="fonts/PoppinsMedium-regular.fntdata"/><Relationship Id="rId22" Type="http://schemas.openxmlformats.org/officeDocument/2006/relationships/slide" Target="slides/slide13.xml"/><Relationship Id="rId66" Type="http://schemas.openxmlformats.org/officeDocument/2006/relationships/font" Target="fonts/PoppinsMedium-boldItalic.fntdata"/><Relationship Id="rId21" Type="http://schemas.openxmlformats.org/officeDocument/2006/relationships/slide" Target="slides/slide12.xml"/><Relationship Id="rId65" Type="http://schemas.openxmlformats.org/officeDocument/2006/relationships/font" Target="fonts/PoppinsMedium-italic.fntdata"/><Relationship Id="rId24" Type="http://schemas.openxmlformats.org/officeDocument/2006/relationships/slide" Target="slides/slide15.xml"/><Relationship Id="rId68" Type="http://schemas.openxmlformats.org/officeDocument/2006/relationships/font" Target="fonts/RobotoLight-bold.fntdata"/><Relationship Id="rId23" Type="http://schemas.openxmlformats.org/officeDocument/2006/relationships/slide" Target="slides/slide14.xml"/><Relationship Id="rId67" Type="http://schemas.openxmlformats.org/officeDocument/2006/relationships/font" Target="fonts/RobotoLight-regular.fntdata"/><Relationship Id="rId60" Type="http://schemas.openxmlformats.org/officeDocument/2006/relationships/font" Target="fonts/LatoLight-bold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font" Target="fonts/RobotoLight-italic.fntdata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font" Target="fonts/AmaticSC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Inconsolata-regular.fntdata"/><Relationship Id="rId52" Type="http://schemas.openxmlformats.org/officeDocument/2006/relationships/font" Target="fonts/AmaticSC-bold.fntdata"/><Relationship Id="rId11" Type="http://schemas.openxmlformats.org/officeDocument/2006/relationships/slide" Target="slides/slide2.xml"/><Relationship Id="rId55" Type="http://schemas.openxmlformats.org/officeDocument/2006/relationships/font" Target="fonts/Poppins-regular.fntdata"/><Relationship Id="rId10" Type="http://schemas.openxmlformats.org/officeDocument/2006/relationships/slide" Target="slides/slide1.xml"/><Relationship Id="rId54" Type="http://schemas.openxmlformats.org/officeDocument/2006/relationships/font" Target="fonts/Inconsolata-bold.fntdata"/><Relationship Id="rId13" Type="http://schemas.openxmlformats.org/officeDocument/2006/relationships/slide" Target="slides/slide4.xml"/><Relationship Id="rId57" Type="http://schemas.openxmlformats.org/officeDocument/2006/relationships/font" Target="fonts/Poppins-italic.fntdata"/><Relationship Id="rId12" Type="http://schemas.openxmlformats.org/officeDocument/2006/relationships/slide" Target="slides/slide3.xml"/><Relationship Id="rId56" Type="http://schemas.openxmlformats.org/officeDocument/2006/relationships/font" Target="fonts/Poppins-bold.fntdata"/><Relationship Id="rId15" Type="http://schemas.openxmlformats.org/officeDocument/2006/relationships/slide" Target="slides/slide6.xml"/><Relationship Id="rId59" Type="http://schemas.openxmlformats.org/officeDocument/2006/relationships/font" Target="fonts/LatoLight-regular.fntdata"/><Relationship Id="rId14" Type="http://schemas.openxmlformats.org/officeDocument/2006/relationships/slide" Target="slides/slide5.xml"/><Relationship Id="rId58" Type="http://schemas.openxmlformats.org/officeDocument/2006/relationships/font" Target="fonts/Poppins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" name="Google Shape;2403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Google Shape;2411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cb171c375a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cb171c375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gcb171c375a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cb171c375a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" name="Google Shape;2433;gcb171c375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gcb171c375a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cb171c375a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" name="Google Shape;2448;gcb171c375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gcb171c375a_0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ef3376757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ef337675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3" name="Google Shape;2463;gef3376757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ef33767571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ef3376757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gef33767571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gef33767571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" name="Google Shape;2486;gef3376757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gef33767571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ef33767571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ef3376757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gef33767571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ef33767571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ef337675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gef33767571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ef33767571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ef337675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gef33767571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ef3ffe6b4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ef3ffe6b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gef3ffe6b4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ef81ad4ee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ef81ad4e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gef81ad4ee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ef81ad4ee8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ef81ad4e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gef81ad4ee8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" name="Google Shape;2570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" name="Google Shape;2578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g8bd883d690_0_5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" name="Google Shape;2585;g8bd883d6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0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" name="Google Shape;2592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8bd883d690_5_310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" name="Google Shape;2350;g8bd883d690_5_3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cb171c375a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cb171c375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gcb171c375a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8bd883d690_0_21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" name="Google Shape;2378;g8bd883d69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Google Shape;2386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0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0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0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3.png"/><Relationship Id="rId3" Type="http://schemas.openxmlformats.org/officeDocument/2006/relationships/image" Target="../media/image131.png"/><Relationship Id="rId4" Type="http://schemas.openxmlformats.org/officeDocument/2006/relationships/image" Target="../media/image136.png"/><Relationship Id="rId5" Type="http://schemas.openxmlformats.org/officeDocument/2006/relationships/image" Target="../media/image13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2.png"/><Relationship Id="rId3" Type="http://schemas.openxmlformats.org/officeDocument/2006/relationships/image" Target="../media/image138.png"/><Relationship Id="rId4" Type="http://schemas.openxmlformats.org/officeDocument/2006/relationships/image" Target="../media/image143.png"/><Relationship Id="rId5" Type="http://schemas.openxmlformats.org/officeDocument/2006/relationships/image" Target="../media/image1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Relationship Id="rId3" Type="http://schemas.openxmlformats.org/officeDocument/2006/relationships/image" Target="../media/image145.png"/><Relationship Id="rId4" Type="http://schemas.openxmlformats.org/officeDocument/2006/relationships/image" Target="../media/image142.png"/><Relationship Id="rId5" Type="http://schemas.openxmlformats.org/officeDocument/2006/relationships/image" Target="../media/image139.png"/><Relationship Id="rId6" Type="http://schemas.openxmlformats.org/officeDocument/2006/relationships/image" Target="../media/image14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Relationship Id="rId3" Type="http://schemas.openxmlformats.org/officeDocument/2006/relationships/image" Target="../media/image144.png"/><Relationship Id="rId4" Type="http://schemas.openxmlformats.org/officeDocument/2006/relationships/image" Target="../media/image142.png"/><Relationship Id="rId5" Type="http://schemas.openxmlformats.org/officeDocument/2006/relationships/image" Target="../media/image146.png"/><Relationship Id="rId6" Type="http://schemas.openxmlformats.org/officeDocument/2006/relationships/image" Target="../media/image149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2.png"/><Relationship Id="rId3" Type="http://schemas.openxmlformats.org/officeDocument/2006/relationships/image" Target="../media/image147.png"/><Relationship Id="rId4" Type="http://schemas.openxmlformats.org/officeDocument/2006/relationships/image" Target="../media/image157.png"/><Relationship Id="rId5" Type="http://schemas.openxmlformats.org/officeDocument/2006/relationships/image" Target="../media/image15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1.png"/><Relationship Id="rId3" Type="http://schemas.openxmlformats.org/officeDocument/2006/relationships/image" Target="../media/image156.png"/><Relationship Id="rId4" Type="http://schemas.openxmlformats.org/officeDocument/2006/relationships/image" Target="../media/image153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Relationship Id="rId3" Type="http://schemas.openxmlformats.org/officeDocument/2006/relationships/image" Target="../media/image160.png"/><Relationship Id="rId4" Type="http://schemas.openxmlformats.org/officeDocument/2006/relationships/image" Target="../media/image159.png"/><Relationship Id="rId5" Type="http://schemas.openxmlformats.org/officeDocument/2006/relationships/image" Target="../media/image165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1.png"/><Relationship Id="rId3" Type="http://schemas.openxmlformats.org/officeDocument/2006/relationships/image" Target="../media/image163.png"/><Relationship Id="rId4" Type="http://schemas.openxmlformats.org/officeDocument/2006/relationships/image" Target="../media/image158.png"/><Relationship Id="rId5" Type="http://schemas.openxmlformats.org/officeDocument/2006/relationships/image" Target="../media/image169.png"/><Relationship Id="rId6" Type="http://schemas.openxmlformats.org/officeDocument/2006/relationships/image" Target="../media/image166.png"/><Relationship Id="rId7" Type="http://schemas.openxmlformats.org/officeDocument/2006/relationships/image" Target="../media/image168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0.png"/><Relationship Id="rId3" Type="http://schemas.openxmlformats.org/officeDocument/2006/relationships/image" Target="../media/image172.png"/><Relationship Id="rId4" Type="http://schemas.openxmlformats.org/officeDocument/2006/relationships/image" Target="../media/image167.png"/><Relationship Id="rId5" Type="http://schemas.openxmlformats.org/officeDocument/2006/relationships/image" Target="../media/image164.png"/><Relationship Id="rId6" Type="http://schemas.openxmlformats.org/officeDocument/2006/relationships/image" Target="../media/image173.png"/><Relationship Id="rId7" Type="http://schemas.openxmlformats.org/officeDocument/2006/relationships/image" Target="../media/image17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Relationship Id="rId3" Type="http://schemas.openxmlformats.org/officeDocument/2006/relationships/image" Target="../media/image175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2.png"/><Relationship Id="rId3" Type="http://schemas.openxmlformats.org/officeDocument/2006/relationships/image" Target="../media/image187.png"/><Relationship Id="rId4" Type="http://schemas.openxmlformats.org/officeDocument/2006/relationships/image" Target="../media/image189.png"/><Relationship Id="rId5" Type="http://schemas.openxmlformats.org/officeDocument/2006/relationships/image" Target="../media/image179.png"/><Relationship Id="rId6" Type="http://schemas.openxmlformats.org/officeDocument/2006/relationships/image" Target="../media/image183.png"/><Relationship Id="rId7" Type="http://schemas.openxmlformats.org/officeDocument/2006/relationships/image" Target="../media/image194.png"/><Relationship Id="rId8" Type="http://schemas.openxmlformats.org/officeDocument/2006/relationships/image" Target="../media/image186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1.png"/><Relationship Id="rId3" Type="http://schemas.openxmlformats.org/officeDocument/2006/relationships/image" Target="../media/image185.png"/><Relationship Id="rId4" Type="http://schemas.openxmlformats.org/officeDocument/2006/relationships/image" Target="../media/image184.png"/><Relationship Id="rId5" Type="http://schemas.openxmlformats.org/officeDocument/2006/relationships/image" Target="../media/image193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88.png"/><Relationship Id="rId6" Type="http://schemas.openxmlformats.org/officeDocument/2006/relationships/image" Target="../media/image19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9.png"/><Relationship Id="rId9" Type="http://schemas.openxmlformats.org/officeDocument/2006/relationships/image" Target="../media/image199.png"/><Relationship Id="rId5" Type="http://schemas.openxmlformats.org/officeDocument/2006/relationships/image" Target="../media/image198.png"/><Relationship Id="rId6" Type="http://schemas.openxmlformats.org/officeDocument/2006/relationships/image" Target="../media/image202.png"/><Relationship Id="rId7" Type="http://schemas.openxmlformats.org/officeDocument/2006/relationships/image" Target="../media/image201.png"/><Relationship Id="rId8" Type="http://schemas.openxmlformats.org/officeDocument/2006/relationships/image" Target="../media/image208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0.png"/><Relationship Id="rId3" Type="http://schemas.openxmlformats.org/officeDocument/2006/relationships/image" Target="../media/image205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5" Type="http://schemas.openxmlformats.org/officeDocument/2006/relationships/image" Target="../media/image213.png"/><Relationship Id="rId6" Type="http://schemas.openxmlformats.org/officeDocument/2006/relationships/image" Target="../media/image211.png"/><Relationship Id="rId7" Type="http://schemas.openxmlformats.org/officeDocument/2006/relationships/image" Target="../media/image210.png"/><Relationship Id="rId8" Type="http://schemas.openxmlformats.org/officeDocument/2006/relationships/image" Target="../media/image206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0.png"/><Relationship Id="rId3" Type="http://schemas.openxmlformats.org/officeDocument/2006/relationships/image" Target="../media/image218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4.png"/><Relationship Id="rId3" Type="http://schemas.openxmlformats.org/officeDocument/2006/relationships/image" Target="../media/image21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6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Relationship Id="rId3" Type="http://schemas.openxmlformats.org/officeDocument/2006/relationships/image" Target="../media/image229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6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7.png"/><Relationship Id="rId4" Type="http://schemas.openxmlformats.org/officeDocument/2006/relationships/image" Target="../media/image5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7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76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56.png"/><Relationship Id="rId7" Type="http://schemas.openxmlformats.org/officeDocument/2006/relationships/image" Target="../media/image5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60.png"/><Relationship Id="rId4" Type="http://schemas.openxmlformats.org/officeDocument/2006/relationships/image" Target="../media/image55.png"/><Relationship Id="rId5" Type="http://schemas.openxmlformats.org/officeDocument/2006/relationships/image" Target="../media/image61.png"/><Relationship Id="rId6" Type="http://schemas.openxmlformats.org/officeDocument/2006/relationships/image" Target="../media/image53.png"/><Relationship Id="rId7" Type="http://schemas.openxmlformats.org/officeDocument/2006/relationships/image" Target="../media/image5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72.png"/><Relationship Id="rId7" Type="http://schemas.openxmlformats.org/officeDocument/2006/relationships/image" Target="../media/image74.png"/><Relationship Id="rId8" Type="http://schemas.openxmlformats.org/officeDocument/2006/relationships/image" Target="../media/image7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77.png"/><Relationship Id="rId4" Type="http://schemas.openxmlformats.org/officeDocument/2006/relationships/image" Target="../media/image75.png"/><Relationship Id="rId5" Type="http://schemas.openxmlformats.org/officeDocument/2006/relationships/image" Target="../media/image79.png"/><Relationship Id="rId6" Type="http://schemas.openxmlformats.org/officeDocument/2006/relationships/image" Target="../media/image81.png"/><Relationship Id="rId7" Type="http://schemas.openxmlformats.org/officeDocument/2006/relationships/image" Target="../media/image83.png"/><Relationship Id="rId8" Type="http://schemas.openxmlformats.org/officeDocument/2006/relationships/image" Target="../media/image8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image" Target="../media/image87.png"/><Relationship Id="rId6" Type="http://schemas.openxmlformats.org/officeDocument/2006/relationships/image" Target="../media/image8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4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5" Type="http://schemas.openxmlformats.org/officeDocument/2006/relationships/image" Target="../media/image86.png"/><Relationship Id="rId6" Type="http://schemas.openxmlformats.org/officeDocument/2006/relationships/image" Target="../media/image89.png"/><Relationship Id="rId7" Type="http://schemas.openxmlformats.org/officeDocument/2006/relationships/image" Target="../media/image88.png"/><Relationship Id="rId8" Type="http://schemas.openxmlformats.org/officeDocument/2006/relationships/image" Target="../media/image9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Relationship Id="rId3" Type="http://schemas.openxmlformats.org/officeDocument/2006/relationships/image" Target="../media/image97.png"/><Relationship Id="rId4" Type="http://schemas.openxmlformats.org/officeDocument/2006/relationships/image" Target="../media/image102.png"/><Relationship Id="rId9" Type="http://schemas.openxmlformats.org/officeDocument/2006/relationships/image" Target="../media/image96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100.png"/><Relationship Id="rId8" Type="http://schemas.openxmlformats.org/officeDocument/2006/relationships/image" Target="../media/image9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10.png"/><Relationship Id="rId4" Type="http://schemas.openxmlformats.org/officeDocument/2006/relationships/image" Target="../media/image14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10.png"/><Relationship Id="rId4" Type="http://schemas.openxmlformats.org/officeDocument/2006/relationships/image" Target="../media/image137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10.png"/><Relationship Id="rId4" Type="http://schemas.openxmlformats.org/officeDocument/2006/relationships/image" Target="../media/image12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Relationship Id="rId3" Type="http://schemas.openxmlformats.org/officeDocument/2006/relationships/image" Target="../media/image110.png"/><Relationship Id="rId4" Type="http://schemas.openxmlformats.org/officeDocument/2006/relationships/image" Target="../media/image14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Relationship Id="rId3" Type="http://schemas.openxmlformats.org/officeDocument/2006/relationships/image" Target="../media/image17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Relationship Id="rId3" Type="http://schemas.openxmlformats.org/officeDocument/2006/relationships/image" Target="../media/image15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Relationship Id="rId3" Type="http://schemas.openxmlformats.org/officeDocument/2006/relationships/image" Target="../media/image116.png"/><Relationship Id="rId4" Type="http://schemas.openxmlformats.org/officeDocument/2006/relationships/image" Target="../media/image11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Relationship Id="rId3" Type="http://schemas.openxmlformats.org/officeDocument/2006/relationships/image" Target="../media/image116.png"/><Relationship Id="rId4" Type="http://schemas.openxmlformats.org/officeDocument/2006/relationships/image" Target="../media/image180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6.png"/><Relationship Id="rId3" Type="http://schemas.openxmlformats.org/officeDocument/2006/relationships/image" Target="../media/image121.png"/><Relationship Id="rId4" Type="http://schemas.openxmlformats.org/officeDocument/2006/relationships/image" Target="../media/image116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7.png"/><Relationship Id="rId4" Type="http://schemas.openxmlformats.org/officeDocument/2006/relationships/image" Target="../media/image2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2.png"/><Relationship Id="rId4" Type="http://schemas.openxmlformats.org/officeDocument/2006/relationships/image" Target="../media/image225.png"/><Relationship Id="rId5" Type="http://schemas.openxmlformats.org/officeDocument/2006/relationships/image" Target="../media/image2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6.png"/><Relationship Id="rId4" Type="http://schemas.openxmlformats.org/officeDocument/2006/relationships/image" Target="../media/image230.png"/><Relationship Id="rId5" Type="http://schemas.openxmlformats.org/officeDocument/2006/relationships/image" Target="../media/image233.png"/><Relationship Id="rId6" Type="http://schemas.openxmlformats.org/officeDocument/2006/relationships/image" Target="../media/image232.png"/><Relationship Id="rId7" Type="http://schemas.openxmlformats.org/officeDocument/2006/relationships/image" Target="../media/image2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1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9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192.168.1.115/wordpress/wp-content/uploads/2018/11/flag3.png" TargetMode="External"/><Relationship Id="rId4" Type="http://schemas.openxmlformats.org/officeDocument/2006/relationships/hyperlink" Target="http://192.168.1.115/contact.php" TargetMode="External"/><Relationship Id="rId5" Type="http://schemas.openxmlformats.org/officeDocument/2006/relationships/image" Target="../media/image247.png"/><Relationship Id="rId6" Type="http://schemas.openxmlformats.org/officeDocument/2006/relationships/image" Target="../media/image2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3.png"/><Relationship Id="rId4" Type="http://schemas.openxmlformats.org/officeDocument/2006/relationships/image" Target="../media/image2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1.png"/><Relationship Id="rId4" Type="http://schemas.openxmlformats.org/officeDocument/2006/relationships/image" Target="../media/image2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192.168.1.115/wordpress/wp-content/uploads/2018/11/flag3.png" TargetMode="External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5.png"/><Relationship Id="rId4" Type="http://schemas.openxmlformats.org/officeDocument/2006/relationships/image" Target="../media/image2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4.png"/><Relationship Id="rId4" Type="http://schemas.openxmlformats.org/officeDocument/2006/relationships/image" Target="../media/image2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3.png"/><Relationship Id="rId4" Type="http://schemas.openxmlformats.org/officeDocument/2006/relationships/image" Target="../media/image2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Target 1 : WEAK PASSWORD</a:t>
            </a:r>
            <a:endParaRPr/>
          </a:p>
        </p:txBody>
      </p:sp>
      <p:sp>
        <p:nvSpPr>
          <p:cNvPr id="2406" name="Google Shape;2406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7" name="Google Shape;2407;p145"/>
          <p:cNvSpPr txBox="1"/>
          <p:nvPr>
            <p:ph idx="3" type="body"/>
          </p:nvPr>
        </p:nvSpPr>
        <p:spPr>
          <a:xfrm>
            <a:off x="717350" y="238785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Using the information </a:t>
            </a:r>
            <a:r>
              <a:rPr b="1" lang="en-US" sz="4400">
                <a:solidFill>
                  <a:schemeClr val="dk1"/>
                </a:solidFill>
              </a:rPr>
              <a:t>received</a:t>
            </a:r>
            <a:r>
              <a:rPr b="1" lang="en-US" sz="4400">
                <a:solidFill>
                  <a:schemeClr val="dk1"/>
                </a:solidFill>
              </a:rPr>
              <a:t> from the wordpress enumeration vulnerability. I was able to guess one of the users password which was the same as the username and SSH into the server.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408" name="Google Shape;240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150" y="5019675"/>
            <a:ext cx="22660024" cy="79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p146"/>
          <p:cNvSpPr txBox="1"/>
          <p:nvPr>
            <p:ph type="title"/>
          </p:nvPr>
        </p:nvSpPr>
        <p:spPr>
          <a:xfrm>
            <a:off x="-32800" y="0"/>
            <a:ext cx="24443100" cy="1600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Exploitation: Target 1 : </a:t>
            </a:r>
            <a:r>
              <a:rPr b="1" lang="en-US" sz="3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Wordpress configuration file for SQL databases stored in plain text.</a:t>
            </a:r>
            <a:endParaRPr sz="5900"/>
          </a:p>
        </p:txBody>
      </p:sp>
      <p:sp>
        <p:nvSpPr>
          <p:cNvPr id="2414" name="Google Shape;2414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5" name="Google Shape;2415;p14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After gaining access to the system, i was able to find flag 1 located in the service.html file within the /var/html/www directory</a:t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416" name="Google Shape;2416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375" y="3933825"/>
            <a:ext cx="19813475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3600" y="8771200"/>
            <a:ext cx="20139026" cy="40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300">
                <a:solidFill>
                  <a:schemeClr val="dk1"/>
                </a:solidFill>
              </a:rPr>
              <a:t>Exploitation: </a:t>
            </a:r>
            <a:r>
              <a:rPr b="1" lang="en-US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Wordpress configuration file for SQL databases stored in plain text.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4" name="Google Shape;2424;p1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continued</a:t>
            </a:r>
            <a:endParaRPr/>
          </a:p>
        </p:txBody>
      </p:sp>
      <p:sp>
        <p:nvSpPr>
          <p:cNvPr id="2425" name="Google Shape;2425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6" name="Google Shape;2426;p1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147"/>
          <p:cNvSpPr txBox="1"/>
          <p:nvPr>
            <p:ph idx="3" type="body"/>
          </p:nvPr>
        </p:nvSpPr>
        <p:spPr>
          <a:xfrm>
            <a:off x="-8" y="329489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/>
              <a:t>After that i was able to find the username and password for the SQL database within the wp-config.php file within the /var/www/html/wordpress directory and flag2 in the /var/www directory.</a:t>
            </a:r>
            <a:endParaRPr b="1"/>
          </a:p>
        </p:txBody>
      </p:sp>
      <p:pic>
        <p:nvPicPr>
          <p:cNvPr id="2428" name="Google Shape;242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7825" y="6960350"/>
            <a:ext cx="14454251" cy="546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9" name="Google Shape;2429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0125" y="5210175"/>
            <a:ext cx="16116301" cy="14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0" name="Google Shape;2430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0100" y="8641525"/>
            <a:ext cx="7452925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300">
                <a:solidFill>
                  <a:schemeClr val="dk1"/>
                </a:solidFill>
              </a:rPr>
              <a:t>Exploitation: </a:t>
            </a:r>
            <a:r>
              <a:rPr b="1" lang="en-US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Wordpress configuration file for SQL databases stored in plain text.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continued</a:t>
            </a:r>
            <a:endParaRPr/>
          </a:p>
        </p:txBody>
      </p:sp>
      <p:sp>
        <p:nvSpPr>
          <p:cNvPr id="2438" name="Google Shape;2438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9" name="Google Shape;2439;p1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p14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/>
              <a:t>I logged into the sql databases with the username and password discovered and then i was able to get dump password hashes for wordpress users located  within the database and also flag3</a:t>
            </a:r>
            <a:endParaRPr b="1"/>
          </a:p>
        </p:txBody>
      </p:sp>
      <p:pic>
        <p:nvPicPr>
          <p:cNvPr id="2441" name="Google Shape;244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63" y="9654538"/>
            <a:ext cx="10925175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563" y="7869125"/>
            <a:ext cx="100298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3" name="Google Shape;244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3913" y="7369063"/>
            <a:ext cx="1095375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4" name="Google Shape;2444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563" y="4569213"/>
            <a:ext cx="10887075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59150" y="4995950"/>
            <a:ext cx="109632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1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600">
                <a:solidFill>
                  <a:schemeClr val="dk1"/>
                </a:solidFill>
              </a:rPr>
              <a:t>Exploitation: Target 1 :  </a:t>
            </a:r>
            <a:r>
              <a:rPr b="1" lang="en-US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ALLOWS ESCALATING PRIVILEGES TO ROOT WITH A PYTHON SCRIPT.</a:t>
            </a:r>
            <a:r>
              <a:rPr lang="en-US" sz="5600">
                <a:solidFill>
                  <a:schemeClr val="dk1"/>
                </a:solidFill>
              </a:rPr>
              <a:t> </a:t>
            </a:r>
            <a:endParaRPr sz="5600"/>
          </a:p>
        </p:txBody>
      </p:sp>
      <p:sp>
        <p:nvSpPr>
          <p:cNvPr id="2452" name="Google Shape;2452;p1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</a:t>
            </a:r>
            <a:endParaRPr/>
          </a:p>
        </p:txBody>
      </p:sp>
      <p:sp>
        <p:nvSpPr>
          <p:cNvPr id="2453" name="Google Shape;2453;p1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4" name="Google Shape;2454;p1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49"/>
          <p:cNvSpPr txBox="1"/>
          <p:nvPr>
            <p:ph idx="3" type="body"/>
          </p:nvPr>
        </p:nvSpPr>
        <p:spPr>
          <a:xfrm>
            <a:off x="475" y="2775500"/>
            <a:ext cx="24377700" cy="103083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After getting hashes from users via the sql databases. i was able to crack the password for Steven </a:t>
            </a:r>
            <a:r>
              <a:rPr b="1" lang="en-US"/>
              <a:t>using</a:t>
            </a:r>
            <a:r>
              <a:rPr b="1" lang="en-US"/>
              <a:t> john the ripper. With the password i was able to log into the system as Steven and escalate my privileges to a root user with a simple python command and also discover flag4.</a:t>
            </a:r>
            <a:endParaRPr b="1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pic>
        <p:nvPicPr>
          <p:cNvPr id="2456" name="Google Shape;2456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4567238"/>
            <a:ext cx="10401300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7" name="Google Shape;2457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13" y="8279600"/>
            <a:ext cx="85248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8" name="Google Shape;2458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3950" y="4725900"/>
            <a:ext cx="1091565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9" name="Google Shape;2459;p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73400" y="7870738"/>
            <a:ext cx="109728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1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</a:t>
            </a:r>
            <a:r>
              <a:rPr lang="en-US"/>
              <a:t> : Target 2 : </a:t>
            </a:r>
            <a:r>
              <a:rPr b="1" lang="en-US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APACHE VERSION OUTDATED</a:t>
            </a:r>
            <a:endParaRPr/>
          </a:p>
        </p:txBody>
      </p:sp>
      <p:sp>
        <p:nvSpPr>
          <p:cNvPr id="2466" name="Google Shape;2466;p1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explanation</a:t>
            </a:r>
            <a:endParaRPr/>
          </a:p>
        </p:txBody>
      </p:sp>
      <p:sp>
        <p:nvSpPr>
          <p:cNvPr id="2467" name="Google Shape;2467;p1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8" name="Google Shape;2468;p1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50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/>
              <a:t>Using a nikto scan, i discovered the apache version </a:t>
            </a:r>
            <a:r>
              <a:rPr b="1" lang="en-US"/>
              <a:t>running</a:t>
            </a:r>
            <a:r>
              <a:rPr b="1" lang="en-US"/>
              <a:t> on this server is outdated. This mean an attacker could look for critical vulnerabilities related to this outdated version and exploit it to gain access.</a:t>
            </a:r>
            <a:endParaRPr b="1"/>
          </a:p>
        </p:txBody>
      </p:sp>
      <p:pic>
        <p:nvPicPr>
          <p:cNvPr id="2470" name="Google Shape;2470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50" y="5906300"/>
            <a:ext cx="1994535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1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</a:t>
            </a:r>
            <a:r>
              <a:rPr lang="en-US"/>
              <a:t> : Target 2 : </a:t>
            </a:r>
            <a:r>
              <a:rPr b="1" lang="en-US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VULNERABLE TO URL BRUTE FORCING.</a:t>
            </a:r>
            <a:endParaRPr/>
          </a:p>
        </p:txBody>
      </p:sp>
      <p:sp>
        <p:nvSpPr>
          <p:cNvPr id="2477" name="Google Shape;2477;p1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explained</a:t>
            </a:r>
            <a:endParaRPr/>
          </a:p>
        </p:txBody>
      </p:sp>
      <p:sp>
        <p:nvSpPr>
          <p:cNvPr id="2478" name="Google Shape;2478;p1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9" name="Google Shape;2479;p1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0" name="Google Shape;2480;p151"/>
          <p:cNvSpPr txBox="1"/>
          <p:nvPr>
            <p:ph idx="3" type="body"/>
          </p:nvPr>
        </p:nvSpPr>
        <p:spPr>
          <a:xfrm>
            <a:off x="32592" y="34519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This vulnerability allows an attacker to brute force and discover directories on a server with a simple enumeration tool (gobuster). I found flag1 after this in the vendor/PATH directory.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</p:txBody>
      </p:sp>
      <p:pic>
        <p:nvPicPr>
          <p:cNvPr id="2481" name="Google Shape;248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750" y="4772025"/>
            <a:ext cx="11515726" cy="79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Google Shape;2482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1550" y="5476874"/>
            <a:ext cx="10972800" cy="400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625" y="9807125"/>
            <a:ext cx="10972800" cy="297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p1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/>
              <a:t>Exploitation</a:t>
            </a:r>
            <a:r>
              <a:rPr lang="en-US" sz="6200"/>
              <a:t> : Target 2 : </a:t>
            </a: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NETCAT REVERSE SHELL AND REMOTE CODE EXECUTION.</a:t>
            </a:r>
            <a:r>
              <a:rPr lang="en-US" sz="6200"/>
              <a:t> </a:t>
            </a:r>
            <a:endParaRPr sz="6200"/>
          </a:p>
        </p:txBody>
      </p:sp>
      <p:sp>
        <p:nvSpPr>
          <p:cNvPr id="2490" name="Google Shape;2490;p1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explained</a:t>
            </a:r>
            <a:endParaRPr/>
          </a:p>
        </p:txBody>
      </p:sp>
      <p:sp>
        <p:nvSpPr>
          <p:cNvPr id="2491" name="Google Shape;2491;p1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2" name="Google Shape;2492;p1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52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A bash script called backdoor.php was uploaded to the server and using a netcat listener and the browser, a reverse shell was achieved. I was also able to execute commands via the URL and located flag2 in the /var/www directory and flag3 in the </a:t>
            </a:r>
            <a:r>
              <a:rPr b="1" lang="en-US" sz="4400" u="sng">
                <a:solidFill>
                  <a:schemeClr val="hlink"/>
                </a:solidFill>
                <a:hlinkClick r:id="rId3"/>
              </a:rPr>
              <a:t>http://192.168.1.115/wordpress/wp-content/uploads/2018/11/flag3.png</a:t>
            </a:r>
            <a:r>
              <a:rPr b="1" lang="en-US" sz="4400">
                <a:solidFill>
                  <a:schemeClr val="dk1"/>
                </a:solidFill>
              </a:rPr>
              <a:t> directory. all screenshots attached below : 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</a:rPr>
              <a:t>bash script file edited  targeting the contact.php page.                                         bash script uploaded to server via </a:t>
            </a:r>
            <a:r>
              <a:rPr b="1" lang="en-US" sz="2500" u="sng">
                <a:solidFill>
                  <a:schemeClr val="hlink"/>
                </a:solidFill>
                <a:hlinkClick r:id="rId4"/>
              </a:rPr>
              <a:t>http://192.168.1.115/contact.php</a:t>
            </a:r>
            <a:r>
              <a:rPr b="1" lang="en-US" sz="2500">
                <a:solidFill>
                  <a:schemeClr val="dk1"/>
                </a:solidFill>
              </a:rPr>
              <a:t>  page    </a:t>
            </a:r>
            <a:endParaRPr b="1" sz="2500">
              <a:solidFill>
                <a:schemeClr val="dk1"/>
              </a:solidFill>
            </a:endParaRPr>
          </a:p>
        </p:txBody>
      </p:sp>
      <p:pic>
        <p:nvPicPr>
          <p:cNvPr id="2494" name="Google Shape;2494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" y="7681900"/>
            <a:ext cx="10972800" cy="527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5" name="Google Shape;2495;p1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39675" y="7800863"/>
            <a:ext cx="7677150" cy="62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15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Exploitation : Target 2 : </a:t>
            </a: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NETCAT REVERSE SHELL AND REMOTE CODE EXECUTION.</a:t>
            </a:r>
            <a:r>
              <a:rPr lang="en-US" sz="6200">
                <a:solidFill>
                  <a:schemeClr val="dk1"/>
                </a:solidFill>
              </a:rPr>
              <a:t> </a:t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5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 continued</a:t>
            </a:r>
            <a:endParaRPr/>
          </a:p>
        </p:txBody>
      </p:sp>
      <p:sp>
        <p:nvSpPr>
          <p:cNvPr id="2503" name="Google Shape;2503;p1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4" name="Google Shape;2504;p15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5" name="Google Shape;2505;p15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3000"/>
              <a:t>confirmation of script uploaded                                                                        i was able to cat /etc/shadow file</a:t>
            </a:r>
            <a:endParaRPr b="1" sz="3000"/>
          </a:p>
        </p:txBody>
      </p:sp>
      <p:pic>
        <p:nvPicPr>
          <p:cNvPr id="2506" name="Google Shape;2506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50" y="4514300"/>
            <a:ext cx="109728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7" name="Google Shape;2507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6275" y="4514288"/>
            <a:ext cx="109728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p15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Exploitation : Target 2 : </a:t>
            </a: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NETCAT REVERSE SHELL AND REMOTE CODE EXECUTION.</a:t>
            </a:r>
            <a:r>
              <a:rPr lang="en-US" sz="6200">
                <a:solidFill>
                  <a:schemeClr val="dk1"/>
                </a:solidFill>
              </a:rPr>
              <a:t> </a:t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4" name="Google Shape;2514;p15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 continued.</a:t>
            </a:r>
            <a:endParaRPr/>
          </a:p>
        </p:txBody>
      </p:sp>
      <p:sp>
        <p:nvSpPr>
          <p:cNvPr id="2515" name="Google Shape;2515;p1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6" name="Google Shape;2516;p15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54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 sz="2700"/>
              <a:t>executing</a:t>
            </a:r>
            <a:r>
              <a:rPr b="1" lang="en-US" sz="2700"/>
              <a:t> command to to start a reverse shell via netcat                                netcat connection achieved and reverse shell started</a:t>
            </a:r>
            <a:endParaRPr b="1" sz="2700"/>
          </a:p>
        </p:txBody>
      </p:sp>
      <p:pic>
        <p:nvPicPr>
          <p:cNvPr id="2518" name="Google Shape;2518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3900488"/>
            <a:ext cx="10868025" cy="74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92025" y="4114788"/>
            <a:ext cx="1093470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6" name="Google Shape;2336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339" name="Google Shape;2339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4" name="Shape 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15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Exploitation : Target 2 : </a:t>
            </a: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NETCAT REVERSE SHELL AND REMOTE CODE EXECUTION.</a:t>
            </a:r>
            <a:r>
              <a:rPr lang="en-US" sz="6200">
                <a:solidFill>
                  <a:schemeClr val="dk1"/>
                </a:solidFill>
              </a:rPr>
              <a:t> </a:t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5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screenshots continued</a:t>
            </a:r>
            <a:endParaRPr/>
          </a:p>
        </p:txBody>
      </p:sp>
      <p:sp>
        <p:nvSpPr>
          <p:cNvPr id="2527" name="Google Shape;2527;p1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28" name="Google Shape;2528;p15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9" name="Google Shape;2529;p155"/>
          <p:cNvSpPr txBox="1"/>
          <p:nvPr>
            <p:ph idx="3" type="body"/>
          </p:nvPr>
        </p:nvSpPr>
        <p:spPr>
          <a:xfrm>
            <a:off x="-8" y="3294892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/>
              <a:t>command to find all flags                                    flag2 in the /var/www directory                          </a:t>
            </a:r>
            <a:endParaRPr b="1" sz="28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 b="1" sz="2800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b="1" lang="en-US" sz="3600"/>
              <a:t>Flag3 in the</a:t>
            </a:r>
            <a:r>
              <a:rPr b="1" lang="en-US" sz="2800"/>
              <a:t> </a:t>
            </a:r>
            <a:r>
              <a:rPr b="1" lang="en-US" sz="3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http://192.168.1.115/wordpress/wp-content/uploads/2018/11/flag3.png</a:t>
            </a:r>
            <a:r>
              <a:rPr b="1" lang="en-US" sz="3600">
                <a:solidFill>
                  <a:schemeClr val="dk1"/>
                </a:solidFill>
              </a:rPr>
              <a:t> url path.</a:t>
            </a:r>
            <a:endParaRPr b="1" sz="2000"/>
          </a:p>
        </p:txBody>
      </p:sp>
      <p:pic>
        <p:nvPicPr>
          <p:cNvPr id="2530" name="Google Shape;2530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5425" y="4014786"/>
            <a:ext cx="7029450" cy="23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1" name="Google Shape;2531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175" y="4014775"/>
            <a:ext cx="6362700" cy="23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2" name="Google Shape;2532;p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6250" y="8258175"/>
            <a:ext cx="109728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5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200">
                <a:solidFill>
                  <a:schemeClr val="dk1"/>
                </a:solidFill>
              </a:rPr>
              <a:t>Exploitation : Target 2 : </a:t>
            </a:r>
            <a:r>
              <a:rPr b="1" lang="en-US" sz="4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NETCAT REVERSE SHELL AND REMOTE CODE EXECUTION.</a:t>
            </a:r>
            <a:r>
              <a:rPr lang="en-US" sz="6200">
                <a:solidFill>
                  <a:schemeClr val="dk1"/>
                </a:solidFill>
              </a:rPr>
              <a:t> </a:t>
            </a:r>
            <a:endParaRPr sz="6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15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screenshot continued</a:t>
            </a:r>
            <a:endParaRPr/>
          </a:p>
        </p:txBody>
      </p:sp>
      <p:sp>
        <p:nvSpPr>
          <p:cNvPr id="2540" name="Google Shape;2540;p1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1" name="Google Shape;2541;p15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56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/>
              <a:t>With the Reverse shell, i was able to escalate to root by a simple password guess. The root user still had the Linux </a:t>
            </a:r>
            <a:r>
              <a:rPr b="1" lang="en-US"/>
              <a:t>default</a:t>
            </a:r>
            <a:r>
              <a:rPr b="1" lang="en-US"/>
              <a:t> password which is “toor”. This is a huge vulnerability as the password for the root account was weak and will be </a:t>
            </a:r>
            <a:r>
              <a:rPr b="1" lang="en-US"/>
              <a:t>easily uncovered by guessing or a dictionary attack. i uncovered flag4 at this stage.</a:t>
            </a:r>
            <a:endParaRPr b="1"/>
          </a:p>
        </p:txBody>
      </p:sp>
      <p:pic>
        <p:nvPicPr>
          <p:cNvPr id="2543" name="Google Shape;254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6000" y="5443550"/>
            <a:ext cx="15635299" cy="59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15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 SLIDES</a:t>
            </a:r>
            <a:endParaRPr/>
          </a:p>
        </p:txBody>
      </p:sp>
      <p:sp>
        <p:nvSpPr>
          <p:cNvPr id="2550" name="Google Shape;2550;p15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OTHER SCANS AND RECON</a:t>
            </a:r>
            <a:endParaRPr/>
          </a:p>
        </p:txBody>
      </p:sp>
      <p:sp>
        <p:nvSpPr>
          <p:cNvPr id="2551" name="Google Shape;2551;p1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52" name="Google Shape;2552;p15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15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/>
              <a:t>NMAP SCAN FOR TARGET 1</a:t>
            </a:r>
            <a:endParaRPr b="1"/>
          </a:p>
        </p:txBody>
      </p:sp>
      <p:pic>
        <p:nvPicPr>
          <p:cNvPr id="2554" name="Google Shape;255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0" y="4743438"/>
            <a:ext cx="10972800" cy="79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5" name="Google Shape;2555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7475" y="4743450"/>
            <a:ext cx="982980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0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p15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 SLIDES</a:t>
            </a:r>
            <a:endParaRPr/>
          </a:p>
        </p:txBody>
      </p:sp>
      <p:sp>
        <p:nvSpPr>
          <p:cNvPr id="2562" name="Google Shape;2562;p15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SCANS AND RECON</a:t>
            </a:r>
            <a:endParaRPr/>
          </a:p>
        </p:txBody>
      </p:sp>
      <p:sp>
        <p:nvSpPr>
          <p:cNvPr id="2563" name="Google Shape;2563;p1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4" name="Google Shape;2564;p15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5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b="1" lang="en-US"/>
              <a:t>NMAP SCAN FOR TARGET 2</a:t>
            </a:r>
            <a:endParaRPr b="1"/>
          </a:p>
        </p:txBody>
      </p:sp>
      <p:pic>
        <p:nvPicPr>
          <p:cNvPr id="2566" name="Google Shape;2566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25" y="4404738"/>
            <a:ext cx="10972800" cy="79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7" name="Google Shape;2567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8200" y="5300650"/>
            <a:ext cx="106680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2" name="Google Shape;2572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15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574" name="Google Shape;2574;p159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5" name="Google Shape;2575;p159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6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WORDPRESS USER ENUMERATION.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1" name="Google Shape;2581;p1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2" name="Google Shape;2582;p160"/>
          <p:cNvSpPr txBox="1"/>
          <p:nvPr>
            <p:ph idx="3" type="body"/>
          </p:nvPr>
        </p:nvSpPr>
        <p:spPr>
          <a:xfrm>
            <a:off x="703375" y="2295400"/>
            <a:ext cx="22942800" cy="11420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Excessive HTTP Errors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r>
              <a:rPr b="1" lang="en-US" sz="4400">
                <a:solidFill>
                  <a:schemeClr val="dk1"/>
                </a:solidFill>
              </a:rPr>
              <a:t>WHEN count() GROUPED OVER top 5 'http.response.status_code' IS ABOVE 400 FOR THE LAST 5 minutes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 </a:t>
            </a:r>
            <a:r>
              <a:rPr b="1" lang="en-US" sz="4400">
                <a:solidFill>
                  <a:schemeClr val="dk1"/>
                </a:solidFill>
              </a:rPr>
              <a:t>400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I can perform the scan in stealth mode using this syntax :</a:t>
            </a:r>
            <a:endParaRPr b="1" sz="4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“wpscan --url [url] --stealthy”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wpscan is very effective in enumeration wordpress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16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Stealth Exploitation</a:t>
            </a:r>
            <a:r>
              <a:rPr lang="en-US" sz="4000"/>
              <a:t> of</a:t>
            </a:r>
            <a:r>
              <a:rPr lang="en-US" sz="6000"/>
              <a:t> </a:t>
            </a:r>
            <a:r>
              <a:rPr b="1" lang="en-US" sz="4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ALLOWS ESCALATING PRIVILEGES TO ROOT WITH A PYTHON SCRIPT.</a:t>
            </a:r>
            <a:endParaRPr sz="6000"/>
          </a:p>
        </p:txBody>
      </p:sp>
      <p:sp>
        <p:nvSpPr>
          <p:cNvPr id="2588" name="Google Shape;2588;p16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89" name="Google Shape;2589;p161"/>
          <p:cNvSpPr txBox="1"/>
          <p:nvPr>
            <p:ph idx="3" type="body"/>
          </p:nvPr>
        </p:nvSpPr>
        <p:spPr>
          <a:xfrm>
            <a:off x="703375" y="2295400"/>
            <a:ext cx="22942800" cy="104775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</a:t>
            </a:r>
            <a:r>
              <a:rPr lang="en-US" sz="4400">
                <a:solidFill>
                  <a:schemeClr val="dk1"/>
                </a:solidFill>
              </a:rPr>
              <a:t>lerts detect this exploit?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   </a:t>
            </a:r>
            <a:r>
              <a:rPr b="1" lang="en-US" sz="4400">
                <a:solidFill>
                  <a:schemeClr val="dk1"/>
                </a:solidFill>
              </a:rPr>
              <a:t>Alert me when a user elevates their privilege during a session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continuous monitoring (PER EACH EVENT)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</a:t>
            </a:r>
            <a:r>
              <a:rPr lang="en-US" sz="4400">
                <a:solidFill>
                  <a:schemeClr val="dk1"/>
                </a:solidFill>
              </a:rPr>
              <a:t>resholds do they fire at? </a:t>
            </a:r>
            <a:r>
              <a:rPr b="1" lang="en-US" sz="4400">
                <a:solidFill>
                  <a:schemeClr val="dk1"/>
                </a:solidFill>
              </a:rPr>
              <a:t>1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Disabling event logging and monitoring as soon as you gain access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Meterpreter session</a:t>
            </a:r>
            <a:endParaRPr b="1"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3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p16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VULNERABLE TO URL BRUTE FORCING</a:t>
            </a:r>
            <a:endParaRPr/>
          </a:p>
        </p:txBody>
      </p:sp>
      <p:sp>
        <p:nvSpPr>
          <p:cNvPr id="2595" name="Google Shape;2595;p16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6" name="Google Shape;2596;p162"/>
          <p:cNvSpPr txBox="1"/>
          <p:nvPr>
            <p:ph idx="3" type="body"/>
          </p:nvPr>
        </p:nvSpPr>
        <p:spPr>
          <a:xfrm>
            <a:off x="703375" y="2295400"/>
            <a:ext cx="22942800" cy="110778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Monitoring Overview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Which alerts detect this exploit?</a:t>
            </a:r>
            <a:r>
              <a:rPr b="1" lang="en-US" sz="3800">
                <a:solidFill>
                  <a:schemeClr val="dk1"/>
                </a:solidFill>
              </a:rPr>
              <a:t> HTTP Request Size Monitor</a:t>
            </a:r>
            <a:endParaRPr b="1"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Which metrics do they measure? </a:t>
            </a:r>
            <a:endParaRPr sz="3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WHEN sum() of http.request.bytes OVER all documents IS ABOVE 3500 FOR THE LAST 1 minute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Which thresholds do they fire at? </a:t>
            </a:r>
            <a:r>
              <a:rPr b="1" lang="en-US" sz="3800">
                <a:solidFill>
                  <a:schemeClr val="dk1"/>
                </a:solidFill>
              </a:rPr>
              <a:t>3500</a:t>
            </a:r>
            <a:endParaRPr b="1" sz="3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Mitigating Detection</a:t>
            </a:r>
            <a:endParaRPr b="1"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How can you execute the same exploit without triggering the alert?</a:t>
            </a:r>
            <a:endParaRPr sz="3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We can use a different url brute force tool that we can configure not to trigger any alerts</a:t>
            </a:r>
            <a:endParaRPr b="1"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800"/>
              <a:buChar char="●"/>
            </a:pPr>
            <a:r>
              <a:rPr lang="en-US" sz="3800">
                <a:solidFill>
                  <a:schemeClr val="dk1"/>
                </a:solidFill>
              </a:rPr>
              <a:t>Are there alternative exploits that may perform better?</a:t>
            </a:r>
            <a:endParaRPr sz="3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Using Dirbuster. Exceeding the warranted requests per second during an attack is a sure shot way to get flagged by any kind of detective measures put into place. DirBuster lets us control the requests per second to bypass this defense.</a:t>
            </a:r>
            <a:endParaRPr b="1" sz="3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6" name="Google Shape;2346;p13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/>
          <p:nvPr>
            <p:ph idx="2" type="body"/>
          </p:nvPr>
        </p:nvSpPr>
        <p:spPr>
          <a:xfrm>
            <a:off x="307587" y="2427933"/>
            <a:ext cx="17860800" cy="103935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39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Address Range: 192.168.1.0/24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Netmask: 255.255.255.255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Gateway: 10.0.0.1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29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IPv4: 192.168.1.90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OS: LINUX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Hostname: KALI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IPv4: 192.168.1.100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OS: LINUX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Hostname: ELK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IPv4: 192.168.1.110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OS: LINUX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Hostname: TARGET 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IPv4: 192.168.1.115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OS: LINUX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/>
              <a:t>Hostname: TARGET 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5" name="Google Shape;2355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6" name="Google Shape;2356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50" y="2690500"/>
            <a:ext cx="17297725" cy="98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62" name="Google Shape;2362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3" name="Google Shape;2363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4" name="Google Shape;2364;p140"/>
          <p:cNvGraphicFramePr/>
          <p:nvPr/>
        </p:nvGraphicFramePr>
        <p:xfrm>
          <a:off x="1191000" y="3954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{C0C12A60-2CEC-4A01-B1A5-52FED8AFDD2B}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7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 PASSWORD</a:t>
                      </a:r>
                      <a:endParaRPr b="1"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USER ON THE SYSTEM HAS A WEAK PASSWORD WHICH WAS EASILY GUESSED. THE PASSWORD WAS THE SAME AS THE USERNAME.</a:t>
                      </a:r>
                      <a:endParaRPr b="1" sz="3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CAN GUESS THE PASSWORD OR USE A DICTIONARY ATTACK TO GAIN ACCESS VERY EASILY TO THE SYSTEM.</a:t>
                      </a:r>
                      <a:endParaRPr b="1" sz="37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USER ENUMERATION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 simple wpscan enumeration scan for vulnerabilities on the wordpress site revealed two users.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will gain access to users on the site and any vulnerabilities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related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the wordpress site.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ESCALATING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PRIVILEGES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ROOT WITH A PYTHON SCRIPT.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system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allowed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for escalation of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privileges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root with a simple python script after gaining access.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root access, an attacker can inflict major damages to a compromised machine.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1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Critical Vulnerabilities: Target 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continued</a:t>
            </a:r>
            <a:endParaRPr/>
          </a:p>
        </p:txBody>
      </p:sp>
      <p:sp>
        <p:nvSpPr>
          <p:cNvPr id="2372" name="Google Shape;2372;p1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3" name="Google Shape;2373;p1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141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100"/>
              </a:spcAft>
              <a:buNone/>
            </a:pPr>
            <a:r>
              <a:rPr lang="en-US"/>
              <a:t>vulnerabilties</a:t>
            </a:r>
            <a:endParaRPr/>
          </a:p>
        </p:txBody>
      </p:sp>
      <p:graphicFrame>
        <p:nvGraphicFramePr>
          <p:cNvPr id="2375" name="Google Shape;2375;p141"/>
          <p:cNvGraphicFramePr/>
          <p:nvPr/>
        </p:nvGraphicFramePr>
        <p:xfrm>
          <a:off x="952513" y="420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{C0C12A60-2CEC-4A01-B1A5-52FED8AFDD2B}</a:tableStyleId>
              </a:tblPr>
              <a:tblGrid>
                <a:gridCol w="7490875"/>
                <a:gridCol w="7490875"/>
                <a:gridCol w="7490875"/>
              </a:tblGrid>
              <a:tr h="1043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44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843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Wordpress configuration file for SQL databases stored in plain text.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username and password for the sql database was stored in plain text in the wp-config.php file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grants an attacker access to the sql database and sensitive information.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Critical Vulnerabilities</a:t>
            </a:r>
            <a:r>
              <a:rPr lang="en-US"/>
              <a:t>: Target 2</a:t>
            </a:r>
            <a:endParaRPr/>
          </a:p>
        </p:txBody>
      </p:sp>
      <p:sp>
        <p:nvSpPr>
          <p:cNvPr id="2381" name="Google Shape;2381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2" name="Google Shape;2382;p14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2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83" name="Google Shape;2383;p142"/>
          <p:cNvGraphicFramePr/>
          <p:nvPr/>
        </p:nvGraphicFramePr>
        <p:xfrm>
          <a:off x="861188" y="317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{C0C12A60-2CEC-4A01-B1A5-52FED8AFDD2B}</a:tableStyleId>
              </a:tblPr>
              <a:tblGrid>
                <a:gridCol w="7331875"/>
                <a:gridCol w="7331875"/>
                <a:gridCol w="7331875"/>
              </a:tblGrid>
              <a:tr h="1392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APACHE VERSION OUTDATED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simple nikto scan revealed the apache version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running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 this server is outdated and vulnerable.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Bad actors could exploit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vulnerabilities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related to the outdated version and gain access to the server.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TO URL BRUTE FORCING.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allows an attacker to brute force and discover directories on a server 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Attackers can gain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to hidden directories within the server.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NETCAT REVERSE SHELL AND REMOTE CODE EXECUTION.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bash script was uploaded to the server, using a netcat listener and the browser, a reverse shell was achieved. 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 reverse shell will grant an attacker 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unauthorized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access to the server an</a:t>
                      </a: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 to sensitive data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8" name="Google Shape;238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14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90" name="Google Shape;2390;p143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1" name="Google Shape;2391;p143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Target 1 : WORDPRESS  USER ENUMERATION</a:t>
            </a:r>
            <a:endParaRPr/>
          </a:p>
        </p:txBody>
      </p:sp>
      <p:sp>
        <p:nvSpPr>
          <p:cNvPr id="2397" name="Google Shape;2397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8" name="Google Shape;2398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A wpscan was carried out against the wordpress site that revealed two users</a:t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99" name="Google Shape;239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200" y="3219303"/>
            <a:ext cx="10963275" cy="894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82575" y="3219300"/>
            <a:ext cx="10925175" cy="8942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